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5" r:id="rId4"/>
    <p:sldId id="266" r:id="rId5"/>
    <p:sldId id="272" r:id="rId6"/>
    <p:sldId id="284" r:id="rId7"/>
    <p:sldId id="300" r:id="rId8"/>
    <p:sldId id="299" r:id="rId9"/>
    <p:sldId id="260" r:id="rId10"/>
    <p:sldId id="285" r:id="rId11"/>
    <p:sldId id="258" r:id="rId12"/>
    <p:sldId id="261" r:id="rId13"/>
    <p:sldId id="294" r:id="rId14"/>
    <p:sldId id="296" r:id="rId15"/>
    <p:sldId id="268" r:id="rId16"/>
    <p:sldId id="270" r:id="rId17"/>
    <p:sldId id="298" r:id="rId18"/>
    <p:sldId id="269" r:id="rId19"/>
    <p:sldId id="275" r:id="rId20"/>
    <p:sldId id="287" r:id="rId21"/>
    <p:sldId id="288" r:id="rId22"/>
    <p:sldId id="276" r:id="rId23"/>
    <p:sldId id="289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29303" autoAdjust="0"/>
    <p:restoredTop sz="55456" autoAdjust="0"/>
  </p:normalViewPr>
  <p:slideViewPr>
    <p:cSldViewPr snapToGrid="0" snapToObjects="1">
      <p:cViewPr varScale="1">
        <p:scale>
          <a:sx n="66" d="100"/>
          <a:sy n="66" d="100"/>
        </p:scale>
        <p:origin x="21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5AF06-A316-4A4B-A33D-0D8A0D340EB8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0FD5-D230-A648-B355-EEB22314A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9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7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9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3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40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9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82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468B5D-7619-7048-97B8-0CED469D4DB0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25F54E-FF2B-964B-A7A2-BEFF285A6295}" type="slidenum">
              <a:rPr lang="en-US" sz="1200">
                <a:latin typeface="Calibri" charset="0"/>
              </a:rPr>
              <a:pPr eaLnBrk="1" hangingPunct="1"/>
              <a:t>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7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65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36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0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4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03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F337-BA69-C94A-98CA-92F01A9A7B6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7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29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5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80FD5-D230-A648-B355-EEB22314A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9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5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9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8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A35CA-4162-974B-A211-032E83562016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C891-5A87-F44C-9BED-A4603F45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4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atteryjp@si.edu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dwworkshop.colostate.edu/" TargetMode="External"/><Relationship Id="rId5" Type="http://schemas.openxmlformats.org/officeDocument/2006/relationships/hyperlink" Target="http://www.cornerstonegenomics.com" TargetMode="External"/><Relationship Id="rId4" Type="http://schemas.openxmlformats.org/officeDocument/2006/relationships/hyperlink" Target="mailto:Jill.Pecon-Slattery@colostate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885" y="4400611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Molecular Clocks, Gene Trees and Species Trees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847" y="6238680"/>
            <a:ext cx="332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Slatteryjp@si.edu</a:t>
            </a:r>
            <a:endParaRPr lang="en-US" dirty="0"/>
          </a:p>
          <a:p>
            <a:r>
              <a:rPr lang="en-US" dirty="0">
                <a:hlinkClick r:id="rId4"/>
              </a:rPr>
              <a:t>Jill.Pecon-Slattery@colostate.edu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8354" y="6238680"/>
            <a:ext cx="3547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www.cornerstonegenomics.com</a:t>
            </a:r>
            <a:endParaRPr lang="en-US" dirty="0"/>
          </a:p>
          <a:p>
            <a:r>
              <a:rPr lang="en-US" dirty="0">
                <a:hlinkClick r:id="rId6"/>
              </a:rPr>
              <a:t>https://gdwworkshop.colostate.edu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260" y="603439"/>
            <a:ext cx="4565650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0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99" y="1379615"/>
            <a:ext cx="6696179" cy="4292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0291" y="623755"/>
            <a:ext cx="464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Programs to Estimate Molecular Clock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801978"/>
            <a:ext cx="6121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9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3" y="0"/>
            <a:ext cx="50995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3596" y="37711"/>
            <a:ext cx="3879193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400" b="1" dirty="0"/>
              <a:t>DATING NODES (BEAST</a:t>
            </a:r>
            <a:r>
              <a:rPr lang="en-US" sz="1400" dirty="0"/>
              <a:t>)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dirty="0"/>
              <a:t> 	</a:t>
            </a:r>
            <a:r>
              <a:rPr lang="en-US" sz="1400" b="1" dirty="0"/>
              <a:t>Calibrated by fossil record: </a:t>
            </a:r>
            <a:r>
              <a:rPr lang="en-US" sz="1400" dirty="0"/>
              <a:t>Strong support from consensus of paleoanthropologist with extensive citation record per dates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A  </a:t>
            </a:r>
            <a:r>
              <a:rPr lang="en-US" sz="1400" i="1" dirty="0" err="1"/>
              <a:t>Galigidae-Lorisidae</a:t>
            </a:r>
            <a:r>
              <a:rPr lang="en-US" sz="1400" i="1" dirty="0"/>
              <a:t> split 38-42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B  </a:t>
            </a:r>
            <a:r>
              <a:rPr lang="en-US" sz="1400" i="1" dirty="0" err="1"/>
              <a:t>Simiiformes</a:t>
            </a:r>
            <a:r>
              <a:rPr lang="en-US" sz="1400" i="1" dirty="0"/>
              <a:t> 36-50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C  </a:t>
            </a:r>
            <a:r>
              <a:rPr lang="en-US" sz="1400" i="1" dirty="0" err="1"/>
              <a:t>Catarrhini</a:t>
            </a:r>
            <a:r>
              <a:rPr lang="en-US" sz="1400" i="1" dirty="0"/>
              <a:t> 20-38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D </a:t>
            </a:r>
            <a:r>
              <a:rPr lang="en-US" sz="1400" i="1" dirty="0" err="1"/>
              <a:t>Platyrrhini</a:t>
            </a:r>
            <a:r>
              <a:rPr lang="en-US" sz="1400" i="1" dirty="0"/>
              <a:t> 20-27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E  </a:t>
            </a:r>
            <a:r>
              <a:rPr lang="en-US" sz="1400" i="1" dirty="0" err="1"/>
              <a:t>Papionini</a:t>
            </a:r>
            <a:r>
              <a:rPr lang="en-US" sz="1400" i="1" dirty="0"/>
              <a:t> 6-8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F  </a:t>
            </a:r>
            <a:r>
              <a:rPr lang="en-US" sz="1400" i="1" dirty="0" err="1"/>
              <a:t>Theropithecus</a:t>
            </a:r>
            <a:r>
              <a:rPr lang="en-US" sz="1400" i="1" dirty="0"/>
              <a:t> 3.5-4.5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G  </a:t>
            </a:r>
            <a:r>
              <a:rPr lang="en-US" sz="1400" i="1" dirty="0" err="1"/>
              <a:t>Hominidae</a:t>
            </a:r>
            <a:r>
              <a:rPr lang="en-US" sz="1400" i="1" dirty="0"/>
              <a:t> 13-18 MYA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1400" i="1" dirty="0"/>
              <a:t>		H  Homo-Pan split  6-7 MYA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0503" y="3142259"/>
            <a:ext cx="35922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 Different Sets Of Species (BEAST)</a:t>
            </a:r>
            <a:r>
              <a:rPr lang="en-US" sz="1600" dirty="0"/>
              <a:t>:</a:t>
            </a:r>
          </a:p>
          <a:p>
            <a:r>
              <a:rPr lang="en-US" sz="1600" dirty="0"/>
              <a:t> 1) Genus-level data set including 61 Primate genera, two </a:t>
            </a:r>
            <a:r>
              <a:rPr lang="en-US" sz="1600" dirty="0" err="1"/>
              <a:t>Dermoptera</a:t>
            </a:r>
            <a:r>
              <a:rPr lang="en-US" sz="1600" dirty="0"/>
              <a:t> genera and one </a:t>
            </a:r>
            <a:r>
              <a:rPr lang="en-US" sz="1600" dirty="0" err="1"/>
              <a:t>Scandentia</a:t>
            </a:r>
            <a:r>
              <a:rPr lang="en-US" sz="1600" dirty="0"/>
              <a:t> genus rooted by </a:t>
            </a:r>
            <a:r>
              <a:rPr lang="en-US" sz="1600" dirty="0" err="1"/>
              <a:t>Lagomorpha</a:t>
            </a:r>
            <a:r>
              <a:rPr lang="en-US" sz="1600" dirty="0"/>
              <a:t>, </a:t>
            </a:r>
          </a:p>
          <a:p>
            <a:r>
              <a:rPr lang="en-US" sz="1600" dirty="0"/>
              <a:t>2) </a:t>
            </a:r>
            <a:r>
              <a:rPr lang="en-US" sz="1600" dirty="0" err="1"/>
              <a:t>Catarrhini</a:t>
            </a:r>
            <a:r>
              <a:rPr lang="en-US" sz="1600" dirty="0"/>
              <a:t> species with outgroups, </a:t>
            </a:r>
          </a:p>
          <a:p>
            <a:r>
              <a:rPr lang="en-US" sz="1600" dirty="0"/>
              <a:t>3) </a:t>
            </a:r>
            <a:r>
              <a:rPr lang="en-US" sz="1600" dirty="0" err="1"/>
              <a:t>Platyrrhini</a:t>
            </a:r>
            <a:r>
              <a:rPr lang="en-US" sz="1600" dirty="0"/>
              <a:t> species with outgroups, </a:t>
            </a:r>
          </a:p>
          <a:p>
            <a:r>
              <a:rPr lang="en-US" sz="1600" dirty="0"/>
              <a:t>4) </a:t>
            </a:r>
            <a:r>
              <a:rPr lang="en-US" sz="1600" dirty="0" err="1"/>
              <a:t>Strepsirrhini</a:t>
            </a:r>
            <a:r>
              <a:rPr lang="en-US" sz="1600" dirty="0"/>
              <a:t> species with </a:t>
            </a:r>
            <a:r>
              <a:rPr lang="en-US" sz="1600" dirty="0" err="1"/>
              <a:t>outgroups</a:t>
            </a:r>
            <a:r>
              <a:rPr lang="en-US" sz="1600" dirty="0"/>
              <a:t> and</a:t>
            </a:r>
          </a:p>
          <a:p>
            <a:r>
              <a:rPr lang="en-US" sz="1600" dirty="0"/>
              <a:t> 5) Genus-level analysis with a partitioned data set allowing for rate heterogeneity and different substitution models for autosome, X-chromosome, and Y-chromosome sequences.</a:t>
            </a:r>
          </a:p>
        </p:txBody>
      </p:sp>
    </p:spTree>
    <p:extLst>
      <p:ext uri="{BB962C8B-B14F-4D97-AF65-F5344CB8AC3E}">
        <p14:creationId xmlns:p14="http://schemas.microsoft.com/office/powerpoint/2010/main" val="19772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9" y="414771"/>
            <a:ext cx="4494276" cy="5852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666" y="414771"/>
            <a:ext cx="3643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Selection Criteria </a:t>
            </a:r>
          </a:p>
          <a:p>
            <a:r>
              <a:rPr lang="en-US" b="1" dirty="0"/>
              <a:t>39 Fossil Calibration Points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Increases from root, oldest to youngest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Literature reference, citation, supporting documentation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Taxonomic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Stratigraphic range of fossil taxon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Parts of skeleton used for fossil date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883480" y="632466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>
                <a:latin typeface="Arial" charset="0"/>
              </a:rPr>
              <a:t>Erich D. Jarvis et al. Science 2014;346:1320-1331</a:t>
            </a:r>
          </a:p>
        </p:txBody>
      </p:sp>
    </p:spTree>
    <p:extLst>
      <p:ext uri="{BB962C8B-B14F-4D97-AF65-F5344CB8AC3E}">
        <p14:creationId xmlns:p14="http://schemas.microsoft.com/office/powerpoint/2010/main" val="407877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Pathogen Genome Evolutionary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3598" r="-23598"/>
          <a:stretch>
            <a:fillRect/>
          </a:stretch>
        </p:blipFill>
        <p:spPr>
          <a:xfrm>
            <a:off x="0" y="3164324"/>
            <a:ext cx="5767360" cy="317182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4E7217-9B74-934E-867C-13186C2479E3}"/>
              </a:ext>
            </a:extLst>
          </p:cNvPr>
          <p:cNvSpPr/>
          <p:nvPr/>
        </p:nvSpPr>
        <p:spPr>
          <a:xfrm>
            <a:off x="4271962" y="1643063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Absence of pathogen fossils for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general, the longer the residence time within host population or species, the greater the evolutionary divergence among strains.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take into account that greater the evolutionary time interval, the greater the opportunity for purifying selection, site saturation (multiple hits),to limit diversity (approaches the asymptote)</a:t>
            </a:r>
          </a:p>
        </p:txBody>
      </p:sp>
    </p:spTree>
    <p:extLst>
      <p:ext uri="{BB962C8B-B14F-4D97-AF65-F5344CB8AC3E}">
        <p14:creationId xmlns:p14="http://schemas.microsoft.com/office/powerpoint/2010/main" val="186083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Divergence estimates across FIV genome reveal unequal rates, selection, and recombination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841" r="-5841"/>
          <a:stretch>
            <a:fillRect/>
          </a:stretch>
        </p:blipFill>
        <p:spPr>
          <a:xfrm>
            <a:off x="-203398" y="1492029"/>
            <a:ext cx="9085434" cy="4996639"/>
          </a:xfrm>
        </p:spPr>
      </p:pic>
      <p:pic>
        <p:nvPicPr>
          <p:cNvPr id="5" name="Picture 20" descr="puma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90866" y="2350309"/>
            <a:ext cx="753456" cy="940987"/>
          </a:xfrm>
          <a:prstGeom prst="rect">
            <a:avLst/>
          </a:prstGeom>
          <a:noFill/>
        </p:spPr>
      </p:pic>
      <p:pic>
        <p:nvPicPr>
          <p:cNvPr id="6" name="Picture 26" descr="l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60058" y="1527715"/>
            <a:ext cx="984264" cy="663573"/>
          </a:xfrm>
          <a:prstGeom prst="rect">
            <a:avLst/>
          </a:prstGeom>
          <a:noFill/>
        </p:spPr>
      </p:pic>
      <p:pic>
        <p:nvPicPr>
          <p:cNvPr id="7" name="Picture 23" descr="manul-1"/>
          <p:cNvPicPr>
            <a:picLocks noChangeAspect="1" noChangeArrowheads="1"/>
          </p:cNvPicPr>
          <p:nvPr/>
        </p:nvPicPr>
        <p:blipFill>
          <a:blip r:embed="rId6"/>
          <a:srcRect l="9085" t="5400" r="9085" b="9900"/>
          <a:stretch>
            <a:fillRect/>
          </a:stretch>
        </p:blipFill>
        <p:spPr bwMode="auto">
          <a:xfrm>
            <a:off x="8060058" y="3435468"/>
            <a:ext cx="1079694" cy="638052"/>
          </a:xfrm>
          <a:prstGeom prst="rect">
            <a:avLst/>
          </a:prstGeom>
          <a:noFill/>
        </p:spPr>
      </p:pic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7">
            <a:lum bright="10000"/>
          </a:blip>
          <a:srcRect/>
          <a:stretch>
            <a:fillRect/>
          </a:stretch>
        </p:blipFill>
        <p:spPr bwMode="auto">
          <a:xfrm>
            <a:off x="8053400" y="4267941"/>
            <a:ext cx="1086352" cy="673561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2534" y="6488668"/>
            <a:ext cx="27185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Pecon-Slattery et al 2008. BMC Genomics 9:66</a:t>
            </a:r>
          </a:p>
        </p:txBody>
      </p:sp>
    </p:spTree>
    <p:extLst>
      <p:ext uri="{BB962C8B-B14F-4D97-AF65-F5344CB8AC3E}">
        <p14:creationId xmlns:p14="http://schemas.microsoft.com/office/powerpoint/2010/main" val="128979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Incomplete Lineage Sorting (ILS)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Incomplete lineage sorting occurs when gene trees do not reflect true species phylogeny (reciprocal </a:t>
            </a:r>
            <a:r>
              <a:rPr lang="en-US" dirty="0" err="1"/>
              <a:t>monophyly</a:t>
            </a:r>
            <a:r>
              <a:rPr lang="en-US" dirty="0"/>
              <a:t>).  The genes, due to biological processes such as inter-species hybridization, introgression, reticulate evolution, or molecular processes (</a:t>
            </a:r>
            <a:r>
              <a:rPr lang="en-US" dirty="0" err="1"/>
              <a:t>i.e</a:t>
            </a:r>
            <a:r>
              <a:rPr lang="en-US" dirty="0"/>
              <a:t> mutation rate, recombination, or genome function), provide alternate topologies.</a:t>
            </a:r>
          </a:p>
          <a:p>
            <a:endParaRPr lang="en-US" dirty="0"/>
          </a:p>
          <a:p>
            <a:r>
              <a:rPr lang="en-US" dirty="0"/>
              <a:t>Characteristic in radiations characterized by short internal internode distances correlated with rapid diversification. </a:t>
            </a:r>
          </a:p>
          <a:p>
            <a:endParaRPr lang="en-US" dirty="0"/>
          </a:p>
          <a:p>
            <a:r>
              <a:rPr lang="en-US" dirty="0"/>
              <a:t>Usually nodes are weakly supported (&lt;70%) with bootstrap values or Bayesian proportions (&lt;0.9)</a:t>
            </a:r>
          </a:p>
          <a:p>
            <a:endParaRPr lang="en-US" dirty="0"/>
          </a:p>
          <a:p>
            <a:r>
              <a:rPr lang="en-US" dirty="0"/>
              <a:t>Concatenation studies tend to ignore these genes alternate topologies as it generates too much ‘noise’ or </a:t>
            </a:r>
            <a:r>
              <a:rPr lang="en-US" dirty="0" err="1"/>
              <a:t>homoplasy</a:t>
            </a:r>
            <a:r>
              <a:rPr lang="en-US" dirty="0"/>
              <a:t> (convergent, reversal, multiple hits)</a:t>
            </a:r>
          </a:p>
          <a:p>
            <a:endParaRPr lang="en-US" dirty="0"/>
          </a:p>
          <a:p>
            <a:r>
              <a:rPr lang="en-US" dirty="0"/>
              <a:t>However, recent studies particularly with humans and great apes indicate that these gene may have functional implications important in understanding species biology and/or adaptive evolution</a:t>
            </a:r>
          </a:p>
        </p:txBody>
      </p:sp>
    </p:spTree>
    <p:extLst>
      <p:ext uri="{BB962C8B-B14F-4D97-AF65-F5344CB8AC3E}">
        <p14:creationId xmlns:p14="http://schemas.microsoft.com/office/powerpoint/2010/main" val="2912136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5" descr="Hominoide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350"/>
            <a:ext cx="559911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796" name="TextBox 10"/>
          <p:cNvSpPr txBox="1">
            <a:spLocks noChangeArrowheads="1"/>
          </p:cNvSpPr>
          <p:nvPr/>
        </p:nvSpPr>
        <p:spPr bwMode="auto">
          <a:xfrm>
            <a:off x="554038" y="184150"/>
            <a:ext cx="5595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Calibri" charset="0"/>
              </a:rPr>
              <a:t>Hominoidea:  Great Apes, Human, Gibbons</a:t>
            </a:r>
          </a:p>
        </p:txBody>
      </p:sp>
      <p:pic>
        <p:nvPicPr>
          <p:cNvPr id="3379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0" y="923925"/>
            <a:ext cx="817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168775"/>
            <a:ext cx="8509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5599113" y="903288"/>
            <a:ext cx="2947987" cy="60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Hylobatidae:</a:t>
            </a:r>
          </a:p>
          <a:p>
            <a:pPr eaLnBrk="1" hangingPunct="1"/>
            <a:r>
              <a:rPr lang="en-US" sz="1600" i="1">
                <a:latin typeface="Calibri" charset="0"/>
              </a:rPr>
              <a:t>Siamang, gibbon, hoolock</a:t>
            </a:r>
          </a:p>
          <a:p>
            <a:pPr eaLnBrk="1" hangingPunct="1"/>
            <a:r>
              <a:rPr lang="en-US" sz="1600" i="1">
                <a:latin typeface="Calibri" charset="0"/>
              </a:rPr>
              <a:t>Exceptional rates of chromosome re-arrangement.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Each of 4 genera defined by different numbers of chromosomes.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Diverged rapidly from each other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Hominidae: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The largest primate Gorilla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Who is closest relative, Pan troglodytes or Pan paniscus?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</p:txBody>
      </p:sp>
      <p:pic>
        <p:nvPicPr>
          <p:cNvPr id="33800" name="Picture 16" descr="6lg_bonob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5826125"/>
            <a:ext cx="11303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7" descr="105lgcommon chimp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826125"/>
            <a:ext cx="12065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TextBox 18"/>
          <p:cNvSpPr txBox="1">
            <a:spLocks noChangeArrowheads="1"/>
          </p:cNvSpPr>
          <p:nvPr/>
        </p:nvSpPr>
        <p:spPr bwMode="auto">
          <a:xfrm>
            <a:off x="0" y="36703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7496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Tree and Species Tree Discordance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92E46A-F60D-6548-839C-B9F342626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243" y="1600200"/>
            <a:ext cx="6597514" cy="4525963"/>
          </a:xfrm>
        </p:spPr>
      </p:pic>
    </p:spTree>
    <p:extLst>
      <p:ext uri="{BB962C8B-B14F-4D97-AF65-F5344CB8AC3E}">
        <p14:creationId xmlns:p14="http://schemas.microsoft.com/office/powerpoint/2010/main" val="257778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843" name="TextBox 10"/>
          <p:cNvSpPr txBox="1">
            <a:spLocks noChangeArrowheads="1"/>
          </p:cNvSpPr>
          <p:nvPr/>
        </p:nvSpPr>
        <p:spPr bwMode="auto">
          <a:xfrm>
            <a:off x="4797425" y="155575"/>
            <a:ext cx="3794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Cercopithecoidea: Old World Monkeys</a:t>
            </a:r>
          </a:p>
        </p:txBody>
      </p:sp>
      <p:pic>
        <p:nvPicPr>
          <p:cNvPr id="3584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2225675"/>
            <a:ext cx="10080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/>
          <p:cNvSpPr txBox="1">
            <a:spLocks noChangeArrowheads="1"/>
          </p:cNvSpPr>
          <p:nvPr/>
        </p:nvSpPr>
        <p:spPr bwMode="auto">
          <a:xfrm>
            <a:off x="4602163" y="1079500"/>
            <a:ext cx="29479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>
                <a:latin typeface="Calibri" charset="0"/>
              </a:rPr>
              <a:t>Two Subfamilies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Cercopithecinae</a:t>
            </a:r>
          </a:p>
          <a:p>
            <a:pPr eaLnBrk="1" hangingPunct="1"/>
            <a:r>
              <a:rPr lang="en-US" sz="1600" i="1">
                <a:latin typeface="Calibri" charset="0"/>
              </a:rPr>
              <a:t>	macaques, baboons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Higher proportion of recent species (asterisk) &lt; 1 MYA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Ongoing hybridization and introgression sympatric species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Colobinae:</a:t>
            </a:r>
          </a:p>
          <a:p>
            <a:pPr eaLnBrk="1" hangingPunct="1"/>
            <a:r>
              <a:rPr lang="en-US" sz="1600" i="1">
                <a:latin typeface="Calibri" charset="0"/>
              </a:rPr>
              <a:t>Digestive adaptation to arboreal leaf eating existence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Asian and African tribes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Taxonomic revision of Trachypithecus, Presbytis, Semnopithecus</a:t>
            </a:r>
          </a:p>
        </p:txBody>
      </p:sp>
      <p:pic>
        <p:nvPicPr>
          <p:cNvPr id="35846" name="Picture 16" descr="zoo promo 2 02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1262063"/>
            <a:ext cx="139065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15" descr="CERCOPITHECOIDE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457200"/>
            <a:ext cx="43132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95400" y="1262063"/>
            <a:ext cx="787400" cy="160337"/>
          </a:xfrm>
          <a:prstGeom prst="rect">
            <a:avLst/>
          </a:prstGeom>
          <a:solidFill>
            <a:srgbClr val="C0504D">
              <a:alpha val="18039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5849" name="Picture 8" descr="brelichi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3813175"/>
            <a:ext cx="140017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12" descr="phayrei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5353050"/>
            <a:ext cx="1001712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76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in Bacteria Gene Trees and Species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Phylogenomics</a:t>
            </a:r>
            <a:r>
              <a:rPr lang="en-US" dirty="0"/>
              <a:t> based on ‘core genome’</a:t>
            </a:r>
          </a:p>
          <a:p>
            <a:pPr lvl="1"/>
            <a:r>
              <a:rPr lang="en-US" dirty="0"/>
              <a:t>Gene acquisition, deletion, repeat cycle over time</a:t>
            </a:r>
          </a:p>
          <a:p>
            <a:r>
              <a:rPr lang="en-US" dirty="0"/>
              <a:t>Role of plasmid </a:t>
            </a:r>
            <a:r>
              <a:rPr lang="en-US" dirty="0" err="1"/>
              <a:t>Hypervariable</a:t>
            </a:r>
            <a:r>
              <a:rPr lang="en-US" dirty="0"/>
              <a:t> regions in genome (e.g. chlamydia example)</a:t>
            </a:r>
          </a:p>
          <a:p>
            <a:r>
              <a:rPr lang="en-US" dirty="0"/>
              <a:t>Unique genes often have vital function in adaptation and host-specificity</a:t>
            </a:r>
          </a:p>
          <a:p>
            <a:r>
              <a:rPr lang="en-US" dirty="0"/>
              <a:t>Rates of horizontal gene transfer unknown over time.</a:t>
            </a:r>
          </a:p>
        </p:txBody>
      </p:sp>
    </p:spTree>
    <p:extLst>
      <p:ext uri="{BB962C8B-B14F-4D97-AF65-F5344CB8AC3E}">
        <p14:creationId xmlns:p14="http://schemas.microsoft.com/office/powerpoint/2010/main" val="335554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of TMRCA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736" r="-5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852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Plasticity zone in </a:t>
            </a:r>
            <a:r>
              <a:rPr lang="en-US" sz="3200" i="1" dirty="0"/>
              <a:t>Chlamydia </a:t>
            </a:r>
            <a:r>
              <a:rPr lang="en-US" sz="3200" i="1" dirty="0" err="1"/>
              <a:t>psittaci</a:t>
            </a:r>
            <a:r>
              <a:rPr lang="en-US" sz="3200" dirty="0"/>
              <a:t> linked with host-pathogen interactions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5815" b="-5815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71" y="6458646"/>
            <a:ext cx="55753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Bacteria </a:t>
            </a:r>
            <a:r>
              <a:rPr lang="en-US" dirty="0" err="1"/>
              <a:t>Phylogenomics</a:t>
            </a:r>
            <a:r>
              <a:rPr lang="en-US" dirty="0"/>
              <a:t>-Recombination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545" b="-545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71" y="6458646"/>
            <a:ext cx="55753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Gain and Loss with Pathogen Evolution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0271" r="-2027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459106"/>
            <a:ext cx="9012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Alan </a:t>
            </a:r>
            <a:r>
              <a:rPr lang="en-US" sz="1400" dirty="0" err="1"/>
              <a:t>Mcnally</a:t>
            </a:r>
            <a:r>
              <a:rPr lang="en-US" sz="1400" dirty="0"/>
              <a:t> et al 2016. Add, stir, reduce: Yersinia species as a model for pathogen evolution. Nature Reviews 14:177-190</a:t>
            </a:r>
          </a:p>
        </p:txBody>
      </p:sp>
    </p:spTree>
    <p:extLst>
      <p:ext uri="{BB962C8B-B14F-4D97-AF65-F5344CB8AC3E}">
        <p14:creationId xmlns:p14="http://schemas.microsoft.com/office/powerpoint/2010/main" val="221304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Lentivirus</a:t>
            </a:r>
            <a:r>
              <a:rPr lang="en-US" sz="3200" dirty="0"/>
              <a:t> Phylogeny and Genome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2496" r="-5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465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1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8179" r="-18179"/>
          <a:stretch>
            <a:fillRect/>
          </a:stretch>
        </p:blipFill>
        <p:spPr>
          <a:xfrm>
            <a:off x="-1448448" y="288671"/>
            <a:ext cx="11945069" cy="6569329"/>
          </a:xfrm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/>
          <a:stretch>
            <a:fillRect/>
          </a:stretch>
        </p:blipFill>
        <p:spPr bwMode="auto">
          <a:xfrm>
            <a:off x="7589837" y="4878387"/>
            <a:ext cx="1554163" cy="9636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20" descr="puma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274" y="3954792"/>
            <a:ext cx="1077913" cy="1346200"/>
          </a:xfrm>
          <a:prstGeom prst="rect">
            <a:avLst/>
          </a:prstGeom>
          <a:noFill/>
        </p:spPr>
      </p:pic>
      <p:pic>
        <p:nvPicPr>
          <p:cNvPr id="8" name="Picture 23" descr="manul-1"/>
          <p:cNvPicPr>
            <a:picLocks noChangeAspect="1" noChangeArrowheads="1"/>
          </p:cNvPicPr>
          <p:nvPr/>
        </p:nvPicPr>
        <p:blipFill>
          <a:blip r:embed="rId6"/>
          <a:srcRect l="9085" t="5400" r="9085" b="9900"/>
          <a:stretch>
            <a:fillRect/>
          </a:stretch>
        </p:blipFill>
        <p:spPr bwMode="auto">
          <a:xfrm>
            <a:off x="2982383" y="36512"/>
            <a:ext cx="1544638" cy="912813"/>
          </a:xfrm>
          <a:prstGeom prst="rect">
            <a:avLst/>
          </a:prstGeom>
          <a:noFill/>
        </p:spPr>
      </p:pic>
      <p:pic>
        <p:nvPicPr>
          <p:cNvPr id="9" name="Picture 26" descr="l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23113" y="0"/>
            <a:ext cx="1408113" cy="9493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19274" y="288671"/>
            <a:ext cx="762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RT-</a:t>
            </a:r>
            <a:r>
              <a:rPr lang="en-US" dirty="0" err="1"/>
              <a:t>Pol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Advances in Molecular Dating 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24760" b="-247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275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Gene tree</a:t>
            </a:r>
            <a:r>
              <a:rPr lang="en-US" dirty="0"/>
              <a:t>-genealogical history of the gene or gene family over time.</a:t>
            </a:r>
          </a:p>
          <a:p>
            <a:r>
              <a:rPr lang="en-US" b="1" dirty="0"/>
              <a:t>Species tree</a:t>
            </a:r>
            <a:r>
              <a:rPr lang="en-US" dirty="0"/>
              <a:t>-genealogical relationships of species from which genes were sequenced</a:t>
            </a:r>
          </a:p>
          <a:p>
            <a:r>
              <a:rPr lang="en-US" b="1" dirty="0"/>
              <a:t>Molecular Clock</a:t>
            </a:r>
            <a:r>
              <a:rPr lang="en-US" dirty="0"/>
              <a:t>-genetic divergence is roughly proportional to evolutionary time</a:t>
            </a:r>
          </a:p>
          <a:p>
            <a:r>
              <a:rPr lang="en-US" b="1" dirty="0"/>
              <a:t>Concatenation methods</a:t>
            </a:r>
            <a:r>
              <a:rPr lang="en-US" dirty="0"/>
              <a:t>-A single sequence per taxon that is a composite of multiple gene regions selected across the genome.</a:t>
            </a:r>
          </a:p>
          <a:p>
            <a:r>
              <a:rPr lang="en-US" b="1" dirty="0"/>
              <a:t>Incomplete lineage sorting</a:t>
            </a:r>
            <a:r>
              <a:rPr lang="en-US" dirty="0"/>
              <a:t>-evolutionary history of genes are discordant with patterns of speciation.</a:t>
            </a:r>
          </a:p>
          <a:p>
            <a:r>
              <a:rPr lang="en-US" b="1" dirty="0"/>
              <a:t>Multi-Species Coalescent methods</a:t>
            </a:r>
            <a:r>
              <a:rPr lang="en-US" dirty="0"/>
              <a:t>-individual gene trees are simultaneously or separately estimated and then a summation method to ascertain phylogenetic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22318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Molecular Clock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The hypothesis that the rate of molecular evolution is constant over time or among species. </a:t>
            </a:r>
            <a:r>
              <a:rPr lang="en-US"/>
              <a:t>Thus, mutations accumulate at a uniform rate after species divergence, keeping time like a timepiece.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2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Relaxed Molecular Clock and Bayesian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evolutionary rate drift over time or across lineages developed to relax the molecular clock hypothesis. </a:t>
            </a:r>
          </a:p>
          <a:p>
            <a:r>
              <a:rPr lang="en-US" dirty="0"/>
              <a:t>The parameters are the species divergence times (</a:t>
            </a:r>
            <a:r>
              <a:rPr lang="en-US" i="1" dirty="0"/>
              <a:t>t</a:t>
            </a:r>
            <a:r>
              <a:rPr lang="en-US" dirty="0"/>
              <a:t>) and the evolutionary rates (</a:t>
            </a:r>
            <a:r>
              <a:rPr lang="en-US" i="1" dirty="0"/>
              <a:t>r</a:t>
            </a:r>
            <a:r>
              <a:rPr lang="en-US" dirty="0"/>
              <a:t>) within a Bayesian model.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1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F4E0-E110-D541-9794-5D04DCCE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PAUP: Create phylogeny with and without Molecular Clock enforced, compare </a:t>
            </a:r>
            <a:r>
              <a:rPr lang="en-US" sz="2400" dirty="0" err="1"/>
              <a:t>lnLikelihoods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C0C50-0A6E-8349-8B79-F514943CF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063" y="1600200"/>
            <a:ext cx="6067874" cy="4525963"/>
          </a:xfrm>
        </p:spPr>
      </p:pic>
    </p:spTree>
    <p:extLst>
      <p:ext uri="{BB962C8B-B14F-4D97-AF65-F5344CB8AC3E}">
        <p14:creationId xmlns:p14="http://schemas.microsoft.com/office/powerpoint/2010/main" val="359265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61A9-FF51-4344-A78A-6A27EA4D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Phylogenetics: Testing the Clock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9FDB3-81DF-3548-8CE4-836F81C26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38781"/>
            <a:ext cx="8229600" cy="3448800"/>
          </a:xfrm>
        </p:spPr>
      </p:pic>
    </p:spTree>
    <p:extLst>
      <p:ext uri="{BB962C8B-B14F-4D97-AF65-F5344CB8AC3E}">
        <p14:creationId xmlns:p14="http://schemas.microsoft.com/office/powerpoint/2010/main" val="171517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25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Time-Tree: Dating Nodes Within Molecular Genomic 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471" y="1212225"/>
            <a:ext cx="8817529" cy="5446120"/>
          </a:xfrm>
        </p:spPr>
        <p:txBody>
          <a:bodyPr>
            <a:noAutofit/>
          </a:bodyPr>
          <a:lstStyle/>
          <a:p>
            <a:r>
              <a:rPr lang="en-US" sz="2000" dirty="0"/>
              <a:t>Testing for Molecular Clocks</a:t>
            </a:r>
          </a:p>
          <a:p>
            <a:pPr lvl="1"/>
            <a:r>
              <a:rPr lang="en-US" sz="1800" dirty="0"/>
              <a:t>Strict: substitution rate the same for all branches of topology </a:t>
            </a:r>
          </a:p>
          <a:p>
            <a:pPr lvl="1"/>
            <a:r>
              <a:rPr lang="en-US" sz="1800" dirty="0"/>
              <a:t>Relaxed:  Heterogeneous substitution rates are permitted with different branches of topology</a:t>
            </a:r>
          </a:p>
          <a:p>
            <a:pPr lvl="1"/>
            <a:endParaRPr lang="en-US" sz="1800" dirty="0"/>
          </a:p>
          <a:p>
            <a:r>
              <a:rPr lang="en-US" sz="2000" dirty="0"/>
              <a:t>Time-Tree estimation with Bayesian framework is computationally prohibitive with large scale genomic sequence data</a:t>
            </a:r>
          </a:p>
          <a:p>
            <a:endParaRPr lang="en-US" sz="2000" dirty="0"/>
          </a:p>
          <a:p>
            <a:r>
              <a:rPr lang="en-US" sz="2000" dirty="0"/>
              <a:t>Solution is to select subsets of data </a:t>
            </a:r>
          </a:p>
          <a:p>
            <a:pPr lvl="2"/>
            <a:r>
              <a:rPr lang="en-US" sz="1600" dirty="0"/>
              <a:t>genes, species or both</a:t>
            </a:r>
          </a:p>
          <a:p>
            <a:pPr lvl="2"/>
            <a:r>
              <a:rPr lang="en-US" sz="1600" dirty="0"/>
              <a:t>Codon position (1</a:t>
            </a:r>
            <a:r>
              <a:rPr lang="en-US" sz="1600" baseline="30000" dirty="0"/>
              <a:t>st</a:t>
            </a:r>
            <a:r>
              <a:rPr lang="en-US" sz="1600" dirty="0"/>
              <a:t> and 2</a:t>
            </a:r>
            <a:r>
              <a:rPr lang="en-US" sz="1600" baseline="30000" dirty="0"/>
              <a:t>nd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Hierarchical lineages within phylogeny</a:t>
            </a:r>
          </a:p>
          <a:p>
            <a:pPr lvl="2"/>
            <a:r>
              <a:rPr lang="en-US" sz="1600" dirty="0"/>
              <a:t>Assess sample strategy by testing for consistent rates across lineage</a:t>
            </a:r>
          </a:p>
          <a:p>
            <a:pPr lvl="2"/>
            <a:r>
              <a:rPr lang="en-US" sz="1600" dirty="0"/>
              <a:t>Calibration: Multiple fossil record (host) or known date(s) linked with pathogen</a:t>
            </a:r>
          </a:p>
          <a:p>
            <a:pPr lvl="2"/>
            <a:r>
              <a:rPr lang="en-US" sz="1600" dirty="0"/>
              <a:t>Iterative subsampling to converge on dates for nodes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222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900</Words>
  <Application>Microsoft Macintosh PowerPoint</Application>
  <PresentationFormat>On-screen Show (4:3)</PresentationFormat>
  <Paragraphs>158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msgothic</vt:lpstr>
      <vt:lpstr>Office Theme</vt:lpstr>
      <vt:lpstr>Molecular Clocks, Gene Trees and Species Trees</vt:lpstr>
      <vt:lpstr>Estimation of TMRCA</vt:lpstr>
      <vt:lpstr>Advances in Molecular Dating Methods</vt:lpstr>
      <vt:lpstr>Definitions</vt:lpstr>
      <vt:lpstr>Strict Molecular Clock</vt:lpstr>
      <vt:lpstr>Relaxed Molecular Clock and Bayesian Methods</vt:lpstr>
      <vt:lpstr>PAUP: Create phylogeny with and without Molecular Clock enforced, compare lnLikelihoods</vt:lpstr>
      <vt:lpstr>Phylogenetics: Testing the Clock </vt:lpstr>
      <vt:lpstr>Time-Tree: Dating Nodes Within Molecular Genomic Phylogeny</vt:lpstr>
      <vt:lpstr>PowerPoint Presentation</vt:lpstr>
      <vt:lpstr>PowerPoint Presentation</vt:lpstr>
      <vt:lpstr>PowerPoint Presentation</vt:lpstr>
      <vt:lpstr>Pathogen Genome Evolutionary Rates</vt:lpstr>
      <vt:lpstr>Divergence estimates across FIV genome reveal unequal rates, selection, and recombination</vt:lpstr>
      <vt:lpstr>Incomplete Lineage Sorting (ILS)</vt:lpstr>
      <vt:lpstr>PowerPoint Presentation</vt:lpstr>
      <vt:lpstr>Gene Tree and Species Tree Discordance</vt:lpstr>
      <vt:lpstr>PowerPoint Presentation</vt:lpstr>
      <vt:lpstr>Considerations in Bacteria Gene Trees and Species Trees</vt:lpstr>
      <vt:lpstr>Plasticity zone in Chlamydia psittaci linked with host-pathogen interactions</vt:lpstr>
      <vt:lpstr>Bacteria Phylogenomics-Recombination</vt:lpstr>
      <vt:lpstr>Gene Gain and Loss with Pathogen Evolution </vt:lpstr>
      <vt:lpstr>Lentivirus Phylogeny and Genome Architecture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Trees, Species Trees and Molecular clocks</dc:title>
  <dc:creator>Editor Review</dc:creator>
  <cp:lastModifiedBy>Jill Slattery</cp:lastModifiedBy>
  <cp:revision>113</cp:revision>
  <dcterms:created xsi:type="dcterms:W3CDTF">2017-05-28T14:59:17Z</dcterms:created>
  <dcterms:modified xsi:type="dcterms:W3CDTF">2018-06-08T12:54:44Z</dcterms:modified>
</cp:coreProperties>
</file>